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7A087-A3DC-4CB5-81A9-26BD1E77369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8726EAB-8D83-40EE-8791-7F117FD470A7}">
      <dgm:prSet phldrT="[Tekst]"/>
      <dgm:spPr/>
      <dgm:t>
        <a:bodyPr/>
        <a:lstStyle/>
        <a:p>
          <a:r>
            <a:rPr lang="nl-NL"/>
            <a:t>Visie</a:t>
          </a:r>
        </a:p>
      </dgm:t>
    </dgm:pt>
    <dgm:pt modelId="{4AE3AFCD-0676-4333-BFEE-EADE470DF31B}" type="parTrans" cxnId="{93C0A9BD-FA80-4502-A416-5B3CED4DB0F5}">
      <dgm:prSet/>
      <dgm:spPr/>
      <dgm:t>
        <a:bodyPr/>
        <a:lstStyle/>
        <a:p>
          <a:endParaRPr lang="nl-NL"/>
        </a:p>
      </dgm:t>
    </dgm:pt>
    <dgm:pt modelId="{71473279-B964-4FE3-99BA-953675CFEAD4}" type="sibTrans" cxnId="{93C0A9BD-FA80-4502-A416-5B3CED4DB0F5}">
      <dgm:prSet/>
      <dgm:spPr/>
      <dgm:t>
        <a:bodyPr/>
        <a:lstStyle/>
        <a:p>
          <a:endParaRPr lang="nl-NL"/>
        </a:p>
      </dgm:t>
    </dgm:pt>
    <dgm:pt modelId="{2E04C472-A923-443F-A06E-052F5D2C8DFD}">
      <dgm:prSet phldrT="[Tekst]"/>
      <dgm:spPr/>
      <dgm:t>
        <a:bodyPr/>
        <a:lstStyle/>
        <a:p>
          <a:r>
            <a:rPr lang="nl-NL"/>
            <a:t>Missie</a:t>
          </a:r>
        </a:p>
      </dgm:t>
    </dgm:pt>
    <dgm:pt modelId="{7E841B70-8D0F-42D0-BE6E-250369E447DC}" type="parTrans" cxnId="{AB21867D-8E83-4448-8172-6E1585221F2A}">
      <dgm:prSet/>
      <dgm:spPr/>
      <dgm:t>
        <a:bodyPr/>
        <a:lstStyle/>
        <a:p>
          <a:endParaRPr lang="nl-NL"/>
        </a:p>
      </dgm:t>
    </dgm:pt>
    <dgm:pt modelId="{8D8C83EC-B54B-484D-87BA-8B59F88BDE05}" type="sibTrans" cxnId="{AB21867D-8E83-4448-8172-6E1585221F2A}">
      <dgm:prSet/>
      <dgm:spPr/>
      <dgm:t>
        <a:bodyPr/>
        <a:lstStyle/>
        <a:p>
          <a:endParaRPr lang="nl-NL"/>
        </a:p>
      </dgm:t>
    </dgm:pt>
    <dgm:pt modelId="{42C63F21-A646-436B-8802-AEC4D9C4F33C}">
      <dgm:prSet phldrT="[Tekst]"/>
      <dgm:spPr/>
      <dgm:t>
        <a:bodyPr/>
        <a:lstStyle/>
        <a:p>
          <a:r>
            <a:rPr lang="nl-NL"/>
            <a:t>Beleid</a:t>
          </a:r>
        </a:p>
      </dgm:t>
    </dgm:pt>
    <dgm:pt modelId="{1E6B7BDB-95B8-4262-939C-930FD1EC44D4}" type="parTrans" cxnId="{65C90BFA-C284-4FCA-BCF3-97482F52F567}">
      <dgm:prSet/>
      <dgm:spPr/>
      <dgm:t>
        <a:bodyPr/>
        <a:lstStyle/>
        <a:p>
          <a:endParaRPr lang="nl-NL"/>
        </a:p>
      </dgm:t>
    </dgm:pt>
    <dgm:pt modelId="{6FD0DCBE-8BDE-46AC-B31C-527898E7AFC9}" type="sibTrans" cxnId="{65C90BFA-C284-4FCA-BCF3-97482F52F567}">
      <dgm:prSet/>
      <dgm:spPr/>
      <dgm:t>
        <a:bodyPr/>
        <a:lstStyle/>
        <a:p>
          <a:endParaRPr lang="nl-NL"/>
        </a:p>
      </dgm:t>
    </dgm:pt>
    <dgm:pt modelId="{EE6DEF8F-8907-4432-A5D5-78F30F6FEC44}" type="pres">
      <dgm:prSet presAssocID="{8D77A087-A3DC-4CB5-81A9-26BD1E773699}" presName="compositeShape" presStyleCnt="0">
        <dgm:presLayoutVars>
          <dgm:dir/>
          <dgm:resizeHandles/>
        </dgm:presLayoutVars>
      </dgm:prSet>
      <dgm:spPr/>
    </dgm:pt>
    <dgm:pt modelId="{4C2E055C-B0C9-4170-8C51-48FF42AA9E52}" type="pres">
      <dgm:prSet presAssocID="{8D77A087-A3DC-4CB5-81A9-26BD1E773699}" presName="pyramid" presStyleLbl="node1" presStyleIdx="0" presStyleCnt="1"/>
      <dgm:spPr/>
    </dgm:pt>
    <dgm:pt modelId="{41141A49-A4FB-44F2-8255-6CB7E2F036EF}" type="pres">
      <dgm:prSet presAssocID="{8D77A087-A3DC-4CB5-81A9-26BD1E773699}" presName="theList" presStyleCnt="0"/>
      <dgm:spPr/>
    </dgm:pt>
    <dgm:pt modelId="{E0B5F70F-2F60-4BB0-B6F1-DDF7BC4ECCB6}" type="pres">
      <dgm:prSet presAssocID="{38726EAB-8D83-40EE-8791-7F117FD470A7}" presName="aNode" presStyleLbl="fgAcc1" presStyleIdx="0" presStyleCnt="3">
        <dgm:presLayoutVars>
          <dgm:bulletEnabled val="1"/>
        </dgm:presLayoutVars>
      </dgm:prSet>
      <dgm:spPr/>
    </dgm:pt>
    <dgm:pt modelId="{45800A65-CA3E-48B9-A8AB-916606EB854F}" type="pres">
      <dgm:prSet presAssocID="{38726EAB-8D83-40EE-8791-7F117FD470A7}" presName="aSpace" presStyleCnt="0"/>
      <dgm:spPr/>
    </dgm:pt>
    <dgm:pt modelId="{70FD7360-B6B6-41C9-8D68-3F02A9A949D5}" type="pres">
      <dgm:prSet presAssocID="{2E04C472-A923-443F-A06E-052F5D2C8DFD}" presName="aNode" presStyleLbl="fgAcc1" presStyleIdx="1" presStyleCnt="3">
        <dgm:presLayoutVars>
          <dgm:bulletEnabled val="1"/>
        </dgm:presLayoutVars>
      </dgm:prSet>
      <dgm:spPr/>
    </dgm:pt>
    <dgm:pt modelId="{B25ABA1B-7336-4604-BCCC-FA6F53EDCA17}" type="pres">
      <dgm:prSet presAssocID="{2E04C472-A923-443F-A06E-052F5D2C8DFD}" presName="aSpace" presStyleCnt="0"/>
      <dgm:spPr/>
    </dgm:pt>
    <dgm:pt modelId="{98A3A0A3-B318-4F9E-B5C4-A0CF762973C8}" type="pres">
      <dgm:prSet presAssocID="{42C63F21-A646-436B-8802-AEC4D9C4F33C}" presName="aNode" presStyleLbl="fgAcc1" presStyleIdx="2" presStyleCnt="3">
        <dgm:presLayoutVars>
          <dgm:bulletEnabled val="1"/>
        </dgm:presLayoutVars>
      </dgm:prSet>
      <dgm:spPr/>
    </dgm:pt>
    <dgm:pt modelId="{0C8B4AE7-300D-45D5-86BC-2B5A2831050E}" type="pres">
      <dgm:prSet presAssocID="{42C63F21-A646-436B-8802-AEC4D9C4F33C}" presName="aSpace" presStyleCnt="0"/>
      <dgm:spPr/>
    </dgm:pt>
  </dgm:ptLst>
  <dgm:cxnLst>
    <dgm:cxn modelId="{EFB32F1C-FC40-4E34-B997-58357D55491D}" type="presOf" srcId="{8D77A087-A3DC-4CB5-81A9-26BD1E773699}" destId="{EE6DEF8F-8907-4432-A5D5-78F30F6FEC44}" srcOrd="0" destOrd="0" presId="urn:microsoft.com/office/officeart/2005/8/layout/pyramid2"/>
    <dgm:cxn modelId="{CB813E1D-956C-4735-8ECB-C4D64E980053}" type="presOf" srcId="{38726EAB-8D83-40EE-8791-7F117FD470A7}" destId="{E0B5F70F-2F60-4BB0-B6F1-DDF7BC4ECCB6}" srcOrd="0" destOrd="0" presId="urn:microsoft.com/office/officeart/2005/8/layout/pyramid2"/>
    <dgm:cxn modelId="{AB21867D-8E83-4448-8172-6E1585221F2A}" srcId="{8D77A087-A3DC-4CB5-81A9-26BD1E773699}" destId="{2E04C472-A923-443F-A06E-052F5D2C8DFD}" srcOrd="1" destOrd="0" parTransId="{7E841B70-8D0F-42D0-BE6E-250369E447DC}" sibTransId="{8D8C83EC-B54B-484D-87BA-8B59F88BDE05}"/>
    <dgm:cxn modelId="{B048C182-F18A-4EB1-856A-CE1FF3AD2E33}" type="presOf" srcId="{2E04C472-A923-443F-A06E-052F5D2C8DFD}" destId="{70FD7360-B6B6-41C9-8D68-3F02A9A949D5}" srcOrd="0" destOrd="0" presId="urn:microsoft.com/office/officeart/2005/8/layout/pyramid2"/>
    <dgm:cxn modelId="{93C0A9BD-FA80-4502-A416-5B3CED4DB0F5}" srcId="{8D77A087-A3DC-4CB5-81A9-26BD1E773699}" destId="{38726EAB-8D83-40EE-8791-7F117FD470A7}" srcOrd="0" destOrd="0" parTransId="{4AE3AFCD-0676-4333-BFEE-EADE470DF31B}" sibTransId="{71473279-B964-4FE3-99BA-953675CFEAD4}"/>
    <dgm:cxn modelId="{84EE3BDC-CBED-49FD-848B-52CF255EA2C4}" type="presOf" srcId="{42C63F21-A646-436B-8802-AEC4D9C4F33C}" destId="{98A3A0A3-B318-4F9E-B5C4-A0CF762973C8}" srcOrd="0" destOrd="0" presId="urn:microsoft.com/office/officeart/2005/8/layout/pyramid2"/>
    <dgm:cxn modelId="{65C90BFA-C284-4FCA-BCF3-97482F52F567}" srcId="{8D77A087-A3DC-4CB5-81A9-26BD1E773699}" destId="{42C63F21-A646-436B-8802-AEC4D9C4F33C}" srcOrd="2" destOrd="0" parTransId="{1E6B7BDB-95B8-4262-939C-930FD1EC44D4}" sibTransId="{6FD0DCBE-8BDE-46AC-B31C-527898E7AFC9}"/>
    <dgm:cxn modelId="{5DAF45B4-D434-4721-A768-85D58368CB52}" type="presParOf" srcId="{EE6DEF8F-8907-4432-A5D5-78F30F6FEC44}" destId="{4C2E055C-B0C9-4170-8C51-48FF42AA9E52}" srcOrd="0" destOrd="0" presId="urn:microsoft.com/office/officeart/2005/8/layout/pyramid2"/>
    <dgm:cxn modelId="{B6393F7E-C56D-404A-AC90-5189C1537775}" type="presParOf" srcId="{EE6DEF8F-8907-4432-A5D5-78F30F6FEC44}" destId="{41141A49-A4FB-44F2-8255-6CB7E2F036EF}" srcOrd="1" destOrd="0" presId="urn:microsoft.com/office/officeart/2005/8/layout/pyramid2"/>
    <dgm:cxn modelId="{89CCF101-8EBE-4196-9067-3F0087E67CC5}" type="presParOf" srcId="{41141A49-A4FB-44F2-8255-6CB7E2F036EF}" destId="{E0B5F70F-2F60-4BB0-B6F1-DDF7BC4ECCB6}" srcOrd="0" destOrd="0" presId="urn:microsoft.com/office/officeart/2005/8/layout/pyramid2"/>
    <dgm:cxn modelId="{1FA17EC4-DBBD-4A41-831F-F07DB2DA077E}" type="presParOf" srcId="{41141A49-A4FB-44F2-8255-6CB7E2F036EF}" destId="{45800A65-CA3E-48B9-A8AB-916606EB854F}" srcOrd="1" destOrd="0" presId="urn:microsoft.com/office/officeart/2005/8/layout/pyramid2"/>
    <dgm:cxn modelId="{D89CFC1D-CF14-4095-864F-69614C77B296}" type="presParOf" srcId="{41141A49-A4FB-44F2-8255-6CB7E2F036EF}" destId="{70FD7360-B6B6-41C9-8D68-3F02A9A949D5}" srcOrd="2" destOrd="0" presId="urn:microsoft.com/office/officeart/2005/8/layout/pyramid2"/>
    <dgm:cxn modelId="{F400111A-2D46-4E3D-94B1-A56554729BC9}" type="presParOf" srcId="{41141A49-A4FB-44F2-8255-6CB7E2F036EF}" destId="{B25ABA1B-7336-4604-BCCC-FA6F53EDCA17}" srcOrd="3" destOrd="0" presId="urn:microsoft.com/office/officeart/2005/8/layout/pyramid2"/>
    <dgm:cxn modelId="{5BDC6DB2-15DB-4E6C-A243-80A3258322BD}" type="presParOf" srcId="{41141A49-A4FB-44F2-8255-6CB7E2F036EF}" destId="{98A3A0A3-B318-4F9E-B5C4-A0CF762973C8}" srcOrd="4" destOrd="0" presId="urn:microsoft.com/office/officeart/2005/8/layout/pyramid2"/>
    <dgm:cxn modelId="{46B490FB-8353-48C5-9CEC-7FE2E8AD7817}" type="presParOf" srcId="{41141A49-A4FB-44F2-8255-6CB7E2F036EF}" destId="{0C8B4AE7-300D-45D5-86BC-2B5A2831050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E055C-B0C9-4170-8C51-48FF42AA9E52}">
      <dsp:nvSpPr>
        <dsp:cNvPr id="0" name=""/>
        <dsp:cNvSpPr/>
      </dsp:nvSpPr>
      <dsp:spPr>
        <a:xfrm>
          <a:off x="1533202" y="0"/>
          <a:ext cx="3157290" cy="315729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5F70F-2F60-4BB0-B6F1-DDF7BC4ECCB6}">
      <dsp:nvSpPr>
        <dsp:cNvPr id="0" name=""/>
        <dsp:cNvSpPr/>
      </dsp:nvSpPr>
      <dsp:spPr>
        <a:xfrm>
          <a:off x="3111847" y="317424"/>
          <a:ext cx="2052238" cy="7473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Visie</a:t>
          </a:r>
        </a:p>
      </dsp:txBody>
      <dsp:txXfrm>
        <a:off x="3148332" y="353909"/>
        <a:ext cx="1979268" cy="674419"/>
      </dsp:txXfrm>
    </dsp:sp>
    <dsp:sp modelId="{70FD7360-B6B6-41C9-8D68-3F02A9A949D5}">
      <dsp:nvSpPr>
        <dsp:cNvPr id="0" name=""/>
        <dsp:cNvSpPr/>
      </dsp:nvSpPr>
      <dsp:spPr>
        <a:xfrm>
          <a:off x="3111847" y="1158238"/>
          <a:ext cx="2052238" cy="7473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Missie</a:t>
          </a:r>
        </a:p>
      </dsp:txBody>
      <dsp:txXfrm>
        <a:off x="3148332" y="1194723"/>
        <a:ext cx="1979268" cy="674419"/>
      </dsp:txXfrm>
    </dsp:sp>
    <dsp:sp modelId="{98A3A0A3-B318-4F9E-B5C4-A0CF762973C8}">
      <dsp:nvSpPr>
        <dsp:cNvPr id="0" name=""/>
        <dsp:cNvSpPr/>
      </dsp:nvSpPr>
      <dsp:spPr>
        <a:xfrm>
          <a:off x="3111847" y="1999051"/>
          <a:ext cx="2052238" cy="7473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Beleid</a:t>
          </a:r>
        </a:p>
      </dsp:txBody>
      <dsp:txXfrm>
        <a:off x="3148332" y="2035536"/>
        <a:ext cx="1979268" cy="67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Visieontwikkeling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Les 5: 7 juni 2017</a:t>
            </a:r>
          </a:p>
        </p:txBody>
      </p:sp>
    </p:spTree>
    <p:extLst>
      <p:ext uri="{BB962C8B-B14F-4D97-AF65-F5344CB8AC3E}">
        <p14:creationId xmlns:p14="http://schemas.microsoft.com/office/powerpoint/2010/main" val="348557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Behandelen van thema 13 ( visie, missie, beleid en beleidscyclus)</a:t>
            </a:r>
          </a:p>
          <a:p>
            <a:r>
              <a:rPr lang="nl-NL"/>
              <a:t>Stellingen discussie</a:t>
            </a:r>
          </a:p>
          <a:p>
            <a:r>
              <a:rPr lang="nl-NL"/>
              <a:t>Groepsopdracht over voor- en nadelen werken zonder visie</a:t>
            </a:r>
          </a:p>
          <a:p>
            <a:r>
              <a:rPr lang="nl-NL"/>
              <a:t>Individuele opdracht</a:t>
            </a:r>
          </a:p>
        </p:txBody>
      </p:sp>
    </p:spTree>
    <p:extLst>
      <p:ext uri="{BB962C8B-B14F-4D97-AF65-F5344CB8AC3E}">
        <p14:creationId xmlns:p14="http://schemas.microsoft.com/office/powerpoint/2010/main" val="53636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13.1 Visie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/>
              <a:t>Visie: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Gewenste toekomstbeeld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Idealen van de organisatie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Ambities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Welke positie wil de organisatie innemen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Op welke manier wil de organisatie succesvol zijn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6" y="4619745"/>
            <a:ext cx="6258038" cy="21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/>
              <a:t>Functie van de visie: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Richting geven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Inspireren (kan alleen als alle medewerkers bekend zijn met de visie)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u="sng"/>
              <a:t>Missie: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Geeft aan wat de organisatie wil uitdragen, wat de organisatie doet en welke doelen nagestreefd wordt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u="sng"/>
              <a:t>Voorbeeld: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Samenwerken, doelgerichtheid en respect (waarden)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Jeugdcriminaliteit voorkomen, bestrijden en bestraffen (wat de organisatie doet)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Bijdrage leveren aan een veilige en leefbare samenleving (doelen)</a:t>
            </a:r>
          </a:p>
        </p:txBody>
      </p:sp>
    </p:spTree>
    <p:extLst>
      <p:ext uri="{BB962C8B-B14F-4D97-AF65-F5344CB8AC3E}">
        <p14:creationId xmlns:p14="http://schemas.microsoft.com/office/powerpoint/2010/main" val="136638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 tussen visie en missie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Een visie geeft aan wat de organisatie nastreeft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Een missie geeft aan wat de organisatie doet, wat de waarden zijn en welke doelen het heeft.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99043"/>
            <a:ext cx="609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13.2 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/>
              <a:t>Het beleid geeft aan hoe de organisatie de missie kan bereiken.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u="sng"/>
              <a:t>Beleidsplan</a:t>
            </a:r>
            <a:r>
              <a:rPr lang="nl-NL"/>
              <a:t>:</a:t>
            </a:r>
          </a:p>
          <a:p>
            <a:pPr marL="0" indent="0">
              <a:buNone/>
            </a:pPr>
            <a:r>
              <a:rPr lang="nl-NL"/>
              <a:t>Het beleidsplan geeft aan op welke manier de organisatie haar doelen wil bereiken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Visie en de missie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Doelen (beleidsuitgangspunten)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(Financiële) middelen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Organisatiestructuur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Tijdspad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/>
              <a:t>Doelgroepen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Beleidsplan is uitgewerkt in deelplannen (personeelsbeleid, arbobeleid, pedagogisch beleid)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60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Werken volgens beleid heeft als voordeel dat alle medewerkers op dezelfde manier werken. Vooral in de zorg is dit belangrijk.</a:t>
            </a:r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5468576"/>
              </p:ext>
            </p:extLst>
          </p:nvPr>
        </p:nvGraphicFramePr>
        <p:xfrm>
          <a:off x="1797355" y="3114262"/>
          <a:ext cx="6697288" cy="315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95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13.3 Beleidscyclus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566" y="1590744"/>
            <a:ext cx="5224204" cy="3881437"/>
          </a:xfrm>
        </p:spPr>
      </p:pic>
      <p:sp>
        <p:nvSpPr>
          <p:cNvPr id="5" name="Tekstvak 4"/>
          <p:cNvSpPr txBox="1"/>
          <p:nvPr/>
        </p:nvSpPr>
        <p:spPr>
          <a:xfrm>
            <a:off x="1378226" y="5989015"/>
            <a:ext cx="64538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/>
              <a:t>Einde theorie!!</a:t>
            </a:r>
          </a:p>
        </p:txBody>
      </p:sp>
    </p:spTree>
    <p:extLst>
      <p:ext uri="{BB962C8B-B14F-4D97-AF65-F5344CB8AC3E}">
        <p14:creationId xmlns:p14="http://schemas.microsoft.com/office/powerpoint/2010/main" val="265825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Stellingen discussie:</a:t>
            </a:r>
          </a:p>
          <a:p>
            <a:pPr marL="0" indent="0">
              <a:buNone/>
            </a:pPr>
            <a:r>
              <a:rPr lang="nl-NL"/>
              <a:t>Vorm een 3-tal en bedenk 1 a 2 stellingen. Daarna gaan we klassikaal een stellingendiscussie doen.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Groepsopdracht:</a:t>
            </a:r>
          </a:p>
          <a:p>
            <a:pPr marL="0" indent="0">
              <a:buNone/>
            </a:pPr>
            <a:r>
              <a:rPr lang="nl-NL"/>
              <a:t>Wat als een organisatie geen missie heeft?</a:t>
            </a:r>
          </a:p>
          <a:p>
            <a:pPr marL="0" indent="0">
              <a:buNone/>
            </a:pPr>
            <a:r>
              <a:rPr lang="nl-NL"/>
              <a:t>Voor- en nadelen hiervan klassikaal bespreken en noteren op het bord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Individuele opdracht beleidscyclus (zie lesweek 5 wiki visieontwikkeling)</a:t>
            </a:r>
          </a:p>
        </p:txBody>
      </p:sp>
    </p:spTree>
    <p:extLst>
      <p:ext uri="{BB962C8B-B14F-4D97-AF65-F5344CB8AC3E}">
        <p14:creationId xmlns:p14="http://schemas.microsoft.com/office/powerpoint/2010/main" val="27643824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Visieontwikkeling</vt:lpstr>
      <vt:lpstr>Lesprogramma</vt:lpstr>
      <vt:lpstr>13.1 Visie</vt:lpstr>
      <vt:lpstr>PowerPoint Presentation</vt:lpstr>
      <vt:lpstr>Verschil tussen visie en missie</vt:lpstr>
      <vt:lpstr>13.2 Beleid</vt:lpstr>
      <vt:lpstr>PowerPoint Presentation</vt:lpstr>
      <vt:lpstr>13.3 Beleidscyclus</vt:lpstr>
      <vt:lpstr>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Visieontwikkeling</dc:title>
  <cp:revision>1</cp:revision>
  <dcterms:modified xsi:type="dcterms:W3CDTF">2017-06-13T18:50:05Z</dcterms:modified>
</cp:coreProperties>
</file>